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68" r:id="rId2"/>
    <p:sldId id="256" r:id="rId3"/>
    <p:sldId id="257" r:id="rId4"/>
    <p:sldId id="261" r:id="rId5"/>
    <p:sldId id="269" r:id="rId6"/>
    <p:sldId id="270" r:id="rId7"/>
    <p:sldId id="271" r:id="rId8"/>
    <p:sldId id="258" r:id="rId9"/>
    <p:sldId id="272" r:id="rId10"/>
    <p:sldId id="273" r:id="rId11"/>
    <p:sldId id="274" r:id="rId12"/>
    <p:sldId id="259" r:id="rId13"/>
    <p:sldId id="275" r:id="rId14"/>
    <p:sldId id="276" r:id="rId15"/>
    <p:sldId id="277" r:id="rId16"/>
    <p:sldId id="260" r:id="rId17"/>
    <p:sldId id="281" r:id="rId18"/>
    <p:sldId id="282" r:id="rId19"/>
    <p:sldId id="283" r:id="rId20"/>
    <p:sldId id="278" r:id="rId21"/>
    <p:sldId id="279" r:id="rId22"/>
    <p:sldId id="284" r:id="rId23"/>
    <p:sldId id="280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80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720A42-DBA8-4490-BB3A-F8768BC0B41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4DB06BB-1494-4237-8866-06A3E788FEDA}">
      <dgm:prSet custT="1"/>
      <dgm:spPr/>
      <dgm:t>
        <a:bodyPr/>
        <a:lstStyle/>
        <a:p>
          <a:pPr algn="ctr" rtl="0"/>
          <a:r>
            <a:rPr lang="ru-RU" sz="6600" b="1" dirty="0" smtClean="0"/>
            <a:t>Подготовка к ОГЭ</a:t>
          </a:r>
          <a:endParaRPr lang="ru-RU" sz="6600" b="1" dirty="0"/>
        </a:p>
      </dgm:t>
    </dgm:pt>
    <dgm:pt modelId="{27C12755-C36A-4161-A90D-5CFF0A7ADD90}" type="parTrans" cxnId="{5E56B2EE-EA42-45B1-A4F0-905AF20FC05E}">
      <dgm:prSet/>
      <dgm:spPr/>
      <dgm:t>
        <a:bodyPr/>
        <a:lstStyle/>
        <a:p>
          <a:endParaRPr lang="ru-RU"/>
        </a:p>
      </dgm:t>
    </dgm:pt>
    <dgm:pt modelId="{A396A92C-3F53-45F0-A6A3-195E6291CE34}" type="sibTrans" cxnId="{5E56B2EE-EA42-45B1-A4F0-905AF20FC05E}">
      <dgm:prSet/>
      <dgm:spPr/>
      <dgm:t>
        <a:bodyPr/>
        <a:lstStyle/>
        <a:p>
          <a:endParaRPr lang="ru-RU"/>
        </a:p>
      </dgm:t>
    </dgm:pt>
    <dgm:pt modelId="{F0CAF4AA-01C0-4E71-BF99-AF43C283979C}">
      <dgm:prSet custT="1"/>
      <dgm:spPr/>
      <dgm:t>
        <a:bodyPr/>
        <a:lstStyle/>
        <a:p>
          <a:pPr algn="ctr" rtl="0"/>
          <a:r>
            <a:rPr lang="ru-RU" sz="5400" dirty="0" smtClean="0"/>
            <a:t>Написание сжатого изложения</a:t>
          </a:r>
          <a:endParaRPr lang="ru-RU" sz="5400" dirty="0"/>
        </a:p>
      </dgm:t>
    </dgm:pt>
    <dgm:pt modelId="{0EF85068-CF08-4F9B-ACBA-096543846C51}" type="parTrans" cxnId="{21C1803D-B7AD-412F-8ACA-8AA445E25969}">
      <dgm:prSet/>
      <dgm:spPr/>
      <dgm:t>
        <a:bodyPr/>
        <a:lstStyle/>
        <a:p>
          <a:endParaRPr lang="ru-RU"/>
        </a:p>
      </dgm:t>
    </dgm:pt>
    <dgm:pt modelId="{CD291F01-E6E5-41F6-8D8D-1AA2D8A7AB1E}" type="sibTrans" cxnId="{21C1803D-B7AD-412F-8ACA-8AA445E25969}">
      <dgm:prSet/>
      <dgm:spPr/>
      <dgm:t>
        <a:bodyPr/>
        <a:lstStyle/>
        <a:p>
          <a:endParaRPr lang="ru-RU"/>
        </a:p>
      </dgm:t>
    </dgm:pt>
    <dgm:pt modelId="{2843DF4D-714D-417A-8FAB-42AD36228474}" type="pres">
      <dgm:prSet presAssocID="{F7720A42-DBA8-4490-BB3A-F8768BC0B4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D6D49B-C225-4015-B3F9-6D04BDC87DA9}" type="pres">
      <dgm:prSet presAssocID="{74DB06BB-1494-4237-8866-06A3E788FEDA}" presName="parentText" presStyleLbl="node1" presStyleIdx="0" presStyleCnt="2" custLinFactY="-77886" custLinFactNeighborX="100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6A51A5-D779-4E31-86C7-55A9BF33292D}" type="pres">
      <dgm:prSet presAssocID="{A396A92C-3F53-45F0-A6A3-195E6291CE34}" presName="spacer" presStyleCnt="0"/>
      <dgm:spPr/>
    </dgm:pt>
    <dgm:pt modelId="{0F5D9499-322C-4402-9EE3-9538EF83B877}" type="pres">
      <dgm:prSet presAssocID="{F0CAF4AA-01C0-4E71-BF99-AF43C283979C}" presName="parentText" presStyleLbl="node1" presStyleIdx="1" presStyleCnt="2" custScaleY="74269" custLinFactY="508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C467DA-724F-4AC4-91F4-9438957FDC99}" type="presOf" srcId="{74DB06BB-1494-4237-8866-06A3E788FEDA}" destId="{B4D6D49B-C225-4015-B3F9-6D04BDC87DA9}" srcOrd="0" destOrd="0" presId="urn:microsoft.com/office/officeart/2005/8/layout/vList2"/>
    <dgm:cxn modelId="{074CB39D-FD68-44C1-B98F-8A1CAAD898F0}" type="presOf" srcId="{F0CAF4AA-01C0-4E71-BF99-AF43C283979C}" destId="{0F5D9499-322C-4402-9EE3-9538EF83B877}" srcOrd="0" destOrd="0" presId="urn:microsoft.com/office/officeart/2005/8/layout/vList2"/>
    <dgm:cxn modelId="{2CD24B1F-7616-41E8-B07F-27789CAD1961}" type="presOf" srcId="{F7720A42-DBA8-4490-BB3A-F8768BC0B411}" destId="{2843DF4D-714D-417A-8FAB-42AD36228474}" srcOrd="0" destOrd="0" presId="urn:microsoft.com/office/officeart/2005/8/layout/vList2"/>
    <dgm:cxn modelId="{5E56B2EE-EA42-45B1-A4F0-905AF20FC05E}" srcId="{F7720A42-DBA8-4490-BB3A-F8768BC0B411}" destId="{74DB06BB-1494-4237-8866-06A3E788FEDA}" srcOrd="0" destOrd="0" parTransId="{27C12755-C36A-4161-A90D-5CFF0A7ADD90}" sibTransId="{A396A92C-3F53-45F0-A6A3-195E6291CE34}"/>
    <dgm:cxn modelId="{21C1803D-B7AD-412F-8ACA-8AA445E25969}" srcId="{F7720A42-DBA8-4490-BB3A-F8768BC0B411}" destId="{F0CAF4AA-01C0-4E71-BF99-AF43C283979C}" srcOrd="1" destOrd="0" parTransId="{0EF85068-CF08-4F9B-ACBA-096543846C51}" sibTransId="{CD291F01-E6E5-41F6-8D8D-1AA2D8A7AB1E}"/>
    <dgm:cxn modelId="{99361690-F663-428E-B719-0E08AB1488F7}" type="presParOf" srcId="{2843DF4D-714D-417A-8FAB-42AD36228474}" destId="{B4D6D49B-C225-4015-B3F9-6D04BDC87DA9}" srcOrd="0" destOrd="0" presId="urn:microsoft.com/office/officeart/2005/8/layout/vList2"/>
    <dgm:cxn modelId="{2D0D0514-FC76-42BA-A475-8E55A85A455F}" type="presParOf" srcId="{2843DF4D-714D-417A-8FAB-42AD36228474}" destId="{106A51A5-D779-4E31-86C7-55A9BF33292D}" srcOrd="1" destOrd="0" presId="urn:microsoft.com/office/officeart/2005/8/layout/vList2"/>
    <dgm:cxn modelId="{8B068884-047A-4161-984C-259AA32F5CA4}" type="presParOf" srcId="{2843DF4D-714D-417A-8FAB-42AD36228474}" destId="{0F5D9499-322C-4402-9EE3-9538EF83B87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720A42-DBA8-4490-BB3A-F8768BC0B41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0CAF4AA-01C0-4E71-BF99-AF43C283979C}">
      <dgm:prSet custT="1"/>
      <dgm:spPr/>
      <dgm:t>
        <a:bodyPr/>
        <a:lstStyle/>
        <a:p>
          <a:pPr algn="ctr" rtl="0"/>
          <a:r>
            <a:rPr lang="ru-RU" sz="5400" dirty="0" smtClean="0"/>
            <a:t>Сжатие текста</a:t>
          </a:r>
          <a:endParaRPr lang="ru-RU" sz="5400" dirty="0"/>
        </a:p>
      </dgm:t>
    </dgm:pt>
    <dgm:pt modelId="{0EF85068-CF08-4F9B-ACBA-096543846C51}" type="parTrans" cxnId="{21C1803D-B7AD-412F-8ACA-8AA445E25969}">
      <dgm:prSet/>
      <dgm:spPr/>
      <dgm:t>
        <a:bodyPr/>
        <a:lstStyle/>
        <a:p>
          <a:endParaRPr lang="ru-RU"/>
        </a:p>
      </dgm:t>
    </dgm:pt>
    <dgm:pt modelId="{CD291F01-E6E5-41F6-8D8D-1AA2D8A7AB1E}" type="sibTrans" cxnId="{21C1803D-B7AD-412F-8ACA-8AA445E25969}">
      <dgm:prSet/>
      <dgm:spPr/>
      <dgm:t>
        <a:bodyPr/>
        <a:lstStyle/>
        <a:p>
          <a:endParaRPr lang="ru-RU"/>
        </a:p>
      </dgm:t>
    </dgm:pt>
    <dgm:pt modelId="{2843DF4D-714D-417A-8FAB-42AD36228474}" type="pres">
      <dgm:prSet presAssocID="{F7720A42-DBA8-4490-BB3A-F8768BC0B4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5D9499-322C-4402-9EE3-9538EF83B877}" type="pres">
      <dgm:prSet presAssocID="{F0CAF4AA-01C0-4E71-BF99-AF43C283979C}" presName="parentText" presStyleLbl="node1" presStyleIdx="0" presStyleCnt="1" custScaleY="74269" custLinFactY="508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F33A0B-5487-43F2-9B46-AF162F7A3B67}" type="presOf" srcId="{F0CAF4AA-01C0-4E71-BF99-AF43C283979C}" destId="{0F5D9499-322C-4402-9EE3-9538EF83B877}" srcOrd="0" destOrd="0" presId="urn:microsoft.com/office/officeart/2005/8/layout/vList2"/>
    <dgm:cxn modelId="{93707D71-D435-4E35-AFAD-E5EE8DDE835C}" type="presOf" srcId="{F7720A42-DBA8-4490-BB3A-F8768BC0B411}" destId="{2843DF4D-714D-417A-8FAB-42AD36228474}" srcOrd="0" destOrd="0" presId="urn:microsoft.com/office/officeart/2005/8/layout/vList2"/>
    <dgm:cxn modelId="{21C1803D-B7AD-412F-8ACA-8AA445E25969}" srcId="{F7720A42-DBA8-4490-BB3A-F8768BC0B411}" destId="{F0CAF4AA-01C0-4E71-BF99-AF43C283979C}" srcOrd="0" destOrd="0" parTransId="{0EF85068-CF08-4F9B-ACBA-096543846C51}" sibTransId="{CD291F01-E6E5-41F6-8D8D-1AA2D8A7AB1E}"/>
    <dgm:cxn modelId="{EFCB03EB-F432-4430-8DB1-220993D61879}" type="presParOf" srcId="{2843DF4D-714D-417A-8FAB-42AD36228474}" destId="{0F5D9499-322C-4402-9EE3-9538EF83B8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720A42-DBA8-4490-BB3A-F8768BC0B41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0CAF4AA-01C0-4E71-BF99-AF43C283979C}">
      <dgm:prSet custT="1"/>
      <dgm:spPr/>
      <dgm:t>
        <a:bodyPr/>
        <a:lstStyle/>
        <a:p>
          <a:pPr algn="ctr" rtl="0"/>
          <a:r>
            <a:rPr lang="ru-RU" sz="5400" dirty="0" smtClean="0"/>
            <a:t>Исключаем!</a:t>
          </a:r>
          <a:endParaRPr lang="ru-RU" sz="5400" dirty="0"/>
        </a:p>
      </dgm:t>
    </dgm:pt>
    <dgm:pt modelId="{0EF85068-CF08-4F9B-ACBA-096543846C51}" type="parTrans" cxnId="{21C1803D-B7AD-412F-8ACA-8AA445E25969}">
      <dgm:prSet/>
      <dgm:spPr/>
      <dgm:t>
        <a:bodyPr/>
        <a:lstStyle/>
        <a:p>
          <a:endParaRPr lang="ru-RU"/>
        </a:p>
      </dgm:t>
    </dgm:pt>
    <dgm:pt modelId="{CD291F01-E6E5-41F6-8D8D-1AA2D8A7AB1E}" type="sibTrans" cxnId="{21C1803D-B7AD-412F-8ACA-8AA445E25969}">
      <dgm:prSet/>
      <dgm:spPr/>
      <dgm:t>
        <a:bodyPr/>
        <a:lstStyle/>
        <a:p>
          <a:endParaRPr lang="ru-RU"/>
        </a:p>
      </dgm:t>
    </dgm:pt>
    <dgm:pt modelId="{2843DF4D-714D-417A-8FAB-42AD36228474}" type="pres">
      <dgm:prSet presAssocID="{F7720A42-DBA8-4490-BB3A-F8768BC0B4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5D9499-322C-4402-9EE3-9538EF83B877}" type="pres">
      <dgm:prSet presAssocID="{F0CAF4AA-01C0-4E71-BF99-AF43C283979C}" presName="parentText" presStyleLbl="node1" presStyleIdx="0" presStyleCnt="1" custScaleY="74269" custLinFactY="508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5FFD72-D2BA-4C5E-9804-21E77DDFED54}" type="presOf" srcId="{F0CAF4AA-01C0-4E71-BF99-AF43C283979C}" destId="{0F5D9499-322C-4402-9EE3-9538EF83B877}" srcOrd="0" destOrd="0" presId="urn:microsoft.com/office/officeart/2005/8/layout/vList2"/>
    <dgm:cxn modelId="{ED1EBD22-11BA-4D08-9880-45B43D1B36DB}" type="presOf" srcId="{F7720A42-DBA8-4490-BB3A-F8768BC0B411}" destId="{2843DF4D-714D-417A-8FAB-42AD36228474}" srcOrd="0" destOrd="0" presId="urn:microsoft.com/office/officeart/2005/8/layout/vList2"/>
    <dgm:cxn modelId="{21C1803D-B7AD-412F-8ACA-8AA445E25969}" srcId="{F7720A42-DBA8-4490-BB3A-F8768BC0B411}" destId="{F0CAF4AA-01C0-4E71-BF99-AF43C283979C}" srcOrd="0" destOrd="0" parTransId="{0EF85068-CF08-4F9B-ACBA-096543846C51}" sibTransId="{CD291F01-E6E5-41F6-8D8D-1AA2D8A7AB1E}"/>
    <dgm:cxn modelId="{71193ED2-109D-4775-BC2C-9439D955BC75}" type="presParOf" srcId="{2843DF4D-714D-417A-8FAB-42AD36228474}" destId="{0F5D9499-322C-4402-9EE3-9538EF83B8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720A42-DBA8-4490-BB3A-F8768BC0B41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0CAF4AA-01C0-4E71-BF99-AF43C283979C}">
      <dgm:prSet custT="1"/>
      <dgm:spPr/>
      <dgm:t>
        <a:bodyPr/>
        <a:lstStyle/>
        <a:p>
          <a:pPr algn="ctr" rtl="0"/>
          <a:r>
            <a:rPr lang="ru-RU" sz="5400" dirty="0" smtClean="0"/>
            <a:t>Обобщаем или объединяем!</a:t>
          </a:r>
          <a:endParaRPr lang="ru-RU" sz="5400" dirty="0"/>
        </a:p>
      </dgm:t>
    </dgm:pt>
    <dgm:pt modelId="{0EF85068-CF08-4F9B-ACBA-096543846C51}" type="parTrans" cxnId="{21C1803D-B7AD-412F-8ACA-8AA445E25969}">
      <dgm:prSet/>
      <dgm:spPr/>
      <dgm:t>
        <a:bodyPr/>
        <a:lstStyle/>
        <a:p>
          <a:endParaRPr lang="ru-RU"/>
        </a:p>
      </dgm:t>
    </dgm:pt>
    <dgm:pt modelId="{CD291F01-E6E5-41F6-8D8D-1AA2D8A7AB1E}" type="sibTrans" cxnId="{21C1803D-B7AD-412F-8ACA-8AA445E25969}">
      <dgm:prSet/>
      <dgm:spPr/>
      <dgm:t>
        <a:bodyPr/>
        <a:lstStyle/>
        <a:p>
          <a:endParaRPr lang="ru-RU"/>
        </a:p>
      </dgm:t>
    </dgm:pt>
    <dgm:pt modelId="{2843DF4D-714D-417A-8FAB-42AD36228474}" type="pres">
      <dgm:prSet presAssocID="{F7720A42-DBA8-4490-BB3A-F8768BC0B4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5D9499-322C-4402-9EE3-9538EF83B877}" type="pres">
      <dgm:prSet presAssocID="{F0CAF4AA-01C0-4E71-BF99-AF43C283979C}" presName="parentText" presStyleLbl="node1" presStyleIdx="0" presStyleCnt="1" custScaleY="334812" custLinFactY="-100000" custLinFactNeighborY="-1377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A48DC5-10BF-4042-80C7-73EB3DEEA921}" type="presOf" srcId="{F0CAF4AA-01C0-4E71-BF99-AF43C283979C}" destId="{0F5D9499-322C-4402-9EE3-9538EF83B877}" srcOrd="0" destOrd="0" presId="urn:microsoft.com/office/officeart/2005/8/layout/vList2"/>
    <dgm:cxn modelId="{21C1803D-B7AD-412F-8ACA-8AA445E25969}" srcId="{F7720A42-DBA8-4490-BB3A-F8768BC0B411}" destId="{F0CAF4AA-01C0-4E71-BF99-AF43C283979C}" srcOrd="0" destOrd="0" parTransId="{0EF85068-CF08-4F9B-ACBA-096543846C51}" sibTransId="{CD291F01-E6E5-41F6-8D8D-1AA2D8A7AB1E}"/>
    <dgm:cxn modelId="{93160941-6214-4D23-8769-48BA8A6064A4}" type="presOf" srcId="{F7720A42-DBA8-4490-BB3A-F8768BC0B411}" destId="{2843DF4D-714D-417A-8FAB-42AD36228474}" srcOrd="0" destOrd="0" presId="urn:microsoft.com/office/officeart/2005/8/layout/vList2"/>
    <dgm:cxn modelId="{60B94DCE-52D3-4A97-A44B-F6793EEA0A9E}" type="presParOf" srcId="{2843DF4D-714D-417A-8FAB-42AD36228474}" destId="{0F5D9499-322C-4402-9EE3-9538EF83B8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720A42-DBA8-4490-BB3A-F8768BC0B41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0CAF4AA-01C0-4E71-BF99-AF43C283979C}">
      <dgm:prSet custT="1"/>
      <dgm:spPr/>
      <dgm:t>
        <a:bodyPr/>
        <a:lstStyle/>
        <a:p>
          <a:pPr algn="ctr" rtl="0"/>
          <a:r>
            <a:rPr lang="ru-RU" sz="5400" dirty="0" smtClean="0"/>
            <a:t>Заменяем!</a:t>
          </a:r>
          <a:endParaRPr lang="ru-RU" sz="5400" dirty="0"/>
        </a:p>
      </dgm:t>
    </dgm:pt>
    <dgm:pt modelId="{0EF85068-CF08-4F9B-ACBA-096543846C51}" type="parTrans" cxnId="{21C1803D-B7AD-412F-8ACA-8AA445E25969}">
      <dgm:prSet/>
      <dgm:spPr/>
      <dgm:t>
        <a:bodyPr/>
        <a:lstStyle/>
        <a:p>
          <a:endParaRPr lang="ru-RU"/>
        </a:p>
      </dgm:t>
    </dgm:pt>
    <dgm:pt modelId="{CD291F01-E6E5-41F6-8D8D-1AA2D8A7AB1E}" type="sibTrans" cxnId="{21C1803D-B7AD-412F-8ACA-8AA445E25969}">
      <dgm:prSet/>
      <dgm:spPr/>
      <dgm:t>
        <a:bodyPr/>
        <a:lstStyle/>
        <a:p>
          <a:endParaRPr lang="ru-RU"/>
        </a:p>
      </dgm:t>
    </dgm:pt>
    <dgm:pt modelId="{2843DF4D-714D-417A-8FAB-42AD36228474}" type="pres">
      <dgm:prSet presAssocID="{F7720A42-DBA8-4490-BB3A-F8768BC0B4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5D9499-322C-4402-9EE3-9538EF83B877}" type="pres">
      <dgm:prSet presAssocID="{F0CAF4AA-01C0-4E71-BF99-AF43C283979C}" presName="parentText" presStyleLbl="node1" presStyleIdx="0" presStyleCnt="1" custScaleY="200887" custLinFactY="-100000" custLinFactNeighborY="-1377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C2C6C8-24F1-4284-9806-9331EE41C787}" type="presOf" srcId="{F0CAF4AA-01C0-4E71-BF99-AF43C283979C}" destId="{0F5D9499-322C-4402-9EE3-9538EF83B877}" srcOrd="0" destOrd="0" presId="urn:microsoft.com/office/officeart/2005/8/layout/vList2"/>
    <dgm:cxn modelId="{21C1803D-B7AD-412F-8ACA-8AA445E25969}" srcId="{F7720A42-DBA8-4490-BB3A-F8768BC0B411}" destId="{F0CAF4AA-01C0-4E71-BF99-AF43C283979C}" srcOrd="0" destOrd="0" parTransId="{0EF85068-CF08-4F9B-ACBA-096543846C51}" sibTransId="{CD291F01-E6E5-41F6-8D8D-1AA2D8A7AB1E}"/>
    <dgm:cxn modelId="{13CCB135-C033-4694-9B87-0CE3C68A68CA}" type="presOf" srcId="{F7720A42-DBA8-4490-BB3A-F8768BC0B411}" destId="{2843DF4D-714D-417A-8FAB-42AD36228474}" srcOrd="0" destOrd="0" presId="urn:microsoft.com/office/officeart/2005/8/layout/vList2"/>
    <dgm:cxn modelId="{41212ED0-8582-47D1-BAA3-A3654B34B504}" type="presParOf" srcId="{2843DF4D-714D-417A-8FAB-42AD36228474}" destId="{0F5D9499-322C-4402-9EE3-9538EF83B8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6D49B-C225-4015-B3F9-6D04BDC87DA9}">
      <dsp:nvSpPr>
        <dsp:cNvPr id="0" name=""/>
        <dsp:cNvSpPr/>
      </dsp:nvSpPr>
      <dsp:spPr>
        <a:xfrm>
          <a:off x="0" y="0"/>
          <a:ext cx="8229600" cy="20627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600" b="1" kern="1200" dirty="0" smtClean="0"/>
            <a:t>Подготовка к ОГЭ</a:t>
          </a:r>
          <a:endParaRPr lang="ru-RU" sz="6600" b="1" kern="1200" dirty="0"/>
        </a:p>
      </dsp:txBody>
      <dsp:txXfrm>
        <a:off x="100693" y="100693"/>
        <a:ext cx="8028214" cy="1861324"/>
      </dsp:txXfrm>
    </dsp:sp>
    <dsp:sp modelId="{0F5D9499-322C-4402-9EE3-9538EF83B877}">
      <dsp:nvSpPr>
        <dsp:cNvPr id="0" name=""/>
        <dsp:cNvSpPr/>
      </dsp:nvSpPr>
      <dsp:spPr>
        <a:xfrm>
          <a:off x="0" y="2539982"/>
          <a:ext cx="8229600" cy="15319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Написание сжатого изложения</a:t>
          </a:r>
          <a:endParaRPr lang="ru-RU" sz="5400" kern="1200" dirty="0"/>
        </a:p>
      </dsp:txBody>
      <dsp:txXfrm>
        <a:off x="74784" y="2614766"/>
        <a:ext cx="8080032" cy="1382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D9499-322C-4402-9EE3-9538EF83B877}">
      <dsp:nvSpPr>
        <dsp:cNvPr id="0" name=""/>
        <dsp:cNvSpPr/>
      </dsp:nvSpPr>
      <dsp:spPr>
        <a:xfrm>
          <a:off x="0" y="134705"/>
          <a:ext cx="7848872" cy="9454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Сжатие текста</a:t>
          </a:r>
          <a:endParaRPr lang="ru-RU" sz="5400" kern="1200" dirty="0"/>
        </a:p>
      </dsp:txBody>
      <dsp:txXfrm>
        <a:off x="46151" y="180856"/>
        <a:ext cx="7756570" cy="8531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D9499-322C-4402-9EE3-9538EF83B877}">
      <dsp:nvSpPr>
        <dsp:cNvPr id="0" name=""/>
        <dsp:cNvSpPr/>
      </dsp:nvSpPr>
      <dsp:spPr>
        <a:xfrm>
          <a:off x="0" y="134705"/>
          <a:ext cx="7848872" cy="9454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Исключаем!</a:t>
          </a:r>
          <a:endParaRPr lang="ru-RU" sz="5400" kern="1200" dirty="0"/>
        </a:p>
      </dsp:txBody>
      <dsp:txXfrm>
        <a:off x="46151" y="180856"/>
        <a:ext cx="7756570" cy="8531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D9499-322C-4402-9EE3-9538EF83B877}">
      <dsp:nvSpPr>
        <dsp:cNvPr id="0" name=""/>
        <dsp:cNvSpPr/>
      </dsp:nvSpPr>
      <dsp:spPr>
        <a:xfrm>
          <a:off x="0" y="0"/>
          <a:ext cx="7848872" cy="17984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Обобщаем или объединяем!</a:t>
          </a:r>
          <a:endParaRPr lang="ru-RU" sz="5400" kern="1200" dirty="0"/>
        </a:p>
      </dsp:txBody>
      <dsp:txXfrm>
        <a:off x="87793" y="87793"/>
        <a:ext cx="7673286" cy="16228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D9499-322C-4402-9EE3-9538EF83B877}">
      <dsp:nvSpPr>
        <dsp:cNvPr id="0" name=""/>
        <dsp:cNvSpPr/>
      </dsp:nvSpPr>
      <dsp:spPr>
        <a:xfrm>
          <a:off x="0" y="0"/>
          <a:ext cx="7848872" cy="10801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Заменяем!</a:t>
          </a:r>
          <a:endParaRPr lang="ru-RU" sz="5400" kern="1200" dirty="0"/>
        </a:p>
      </dsp:txBody>
      <dsp:txXfrm>
        <a:off x="52727" y="52727"/>
        <a:ext cx="7743418" cy="974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594ECD7-9326-45DB-96EE-911D9FA818D6}" type="datetimeFigureOut">
              <a:rPr lang="ru-RU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0342E8B-69A0-444B-AADA-3818D8563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645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E47721-D087-44A6-B072-394E57856943}" type="slidenum">
              <a:rPr lang="ru-RU"/>
              <a:pPr eaLnBrk="1" hangingPunct="1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0E846-FB92-43EF-BAFE-C6C8ECD8FE68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5368C2-DB16-49A5-87F3-994C77DBE1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4C5C2C-D2A4-4D1C-A4A8-68426F591A7F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2B5C7-39CA-44AF-90F0-A7BE1697E8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A77911-2BA9-4F3F-A017-33E411E8A924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95A50-2217-4BCC-A68C-A6CF2497D6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FFA27-D6AB-4BB1-8678-EAEE5352A0EF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0CA7F-1844-47BD-A4F0-A9375D40F8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252141-606C-4EE0-8BCB-EEA9521DDE7A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162B-CB4D-4E25-AB6D-BE0369EC62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AC2D85-5605-426F-B5C6-F65F355A736A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B671C-AFAC-4880-AD4F-93845A2D6C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5084CF-0EBD-437D-81E4-1C8C3EE323CA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B359B-9DED-4FF4-8482-F0973FBB1E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18E64-7A84-4809-B81E-AA08F1279F6A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407D7-1023-421B-93F0-9B07A27909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634FF3-1131-4B4B-9389-04A9673B0552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C3B7C6-7EAA-401A-8963-5CFC5CB219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DB5A87-E1EC-4E4E-AEAC-C44C473AD39F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6B6F5-7145-4191-B94D-F788838162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1E14AC-CED8-494A-A263-C0A91474BC9D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0B8DA-9FF9-4028-A913-0B0389EAB1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DEC8D92-DC2E-4F49-9996-DB195E82B48A}" type="datetimeFigureOut">
              <a:rPr lang="ru-RU" smtClean="0"/>
              <a:pPr>
                <a:defRPr/>
              </a:pPr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D41C016-B82D-411B-BADE-9E9A0B87EB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b="1" dirty="0" smtClean="0">
              <a:solidFill>
                <a:srgbClr val="3806F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539552" y="1052736"/>
          <a:ext cx="8229600" cy="4071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800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sz="3200" dirty="0" smtClean="0"/>
              <a:t>Попробуйте изменить фрагмент исходного текста, заменив однородные члены обобщающим наименованием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420888"/>
            <a:ext cx="8640961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600" i="1" dirty="0" smtClean="0"/>
              <a:t>Многие утверждают, что слушать музыку дома лучше, чем в зале: никто не шепчется, не шуршит конфетными бумажками, не кашляет, не скрипит креслами.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217612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4149080"/>
            <a:ext cx="8640961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</a:rPr>
              <a:t>Многие утверждают, что слушать музыку дома лучше, чем в зале: никто не мешает.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946" y="989727"/>
            <a:ext cx="8640961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600" i="1" dirty="0" smtClean="0"/>
              <a:t>Многие утверждают, что слушать музыку дома лучше, чем в зале: никто не шепчется, не шуршит конфетными бумажками, не кашляет, не скрипит креслами.</a:t>
            </a:r>
            <a:endParaRPr lang="ru-RU" sz="36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09510" y="0"/>
            <a:ext cx="39249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Проверим!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9714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3568" y="2132856"/>
            <a:ext cx="8064896" cy="38164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однородные члены обобщающим словом;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сложное предложение – простым;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часть предложения  или ряд предложений общим понятием или выражением;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прямую речь – косвенной;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часть текста одним предложением;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часть предложения местоимением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 smtClean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683568" y="260648"/>
          <a:ext cx="7848872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74360" cy="23042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Сочетание исключения и обобщения (замена, упрощение)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780928"/>
            <a:ext cx="8280920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В Копенгагене, Стокгольме о гастролях русских также писали газеты, называли их выступления откровением нового искусства.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653136"/>
            <a:ext cx="828092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Иностранные газеты называли выступления русских откровением нового искусства.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401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8722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3200" dirty="0" smtClean="0"/>
              <a:t>Попробуйте изменить фрагмент исходного текста, заменив предложение или его части указательным местоимением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420888"/>
            <a:ext cx="8640961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600" i="1" dirty="0" smtClean="0"/>
              <a:t>Уметь дружить и любить – большое искусство. Психологи часто говорят о том, что любовь и дружба должны пройти определённые испытания, проверку на прочность.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35242063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734" y="4149080"/>
            <a:ext cx="8640961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</a:rPr>
              <a:t>Уметь дружить и любить – большое искусство. Об этом часто говорят психологи.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212" y="1124744"/>
            <a:ext cx="8640961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600" i="1" dirty="0" smtClean="0"/>
              <a:t>Уметь дружить и любить – большое искусство. Психологи часто говорят о том, что любовь и дружба должны пройти определённые испытания, проверку на прочность.</a:t>
            </a:r>
            <a:endParaRPr lang="ru-RU" sz="36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09510" y="0"/>
            <a:ext cx="39249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Проверим!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8748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76607" cy="1224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Что нельзя удалять ?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2348880"/>
            <a:ext cx="8713663" cy="36724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 typeface="Arial" pitchFamily="34" charset="0"/>
              <a:buChar char="•"/>
            </a:pPr>
            <a:r>
              <a:rPr lang="ru-RU" sz="4000" dirty="0" smtClean="0"/>
              <a:t>основные детали,  помогающие понять авторскую идею;</a:t>
            </a:r>
          </a:p>
          <a:p>
            <a:pPr algn="ctr" eaLnBrk="1" hangingPunct="1">
              <a:buFont typeface="Arial" pitchFamily="34" charset="0"/>
              <a:buChar char="•"/>
            </a:pPr>
            <a:r>
              <a:rPr lang="ru-RU" sz="4000" dirty="0" smtClean="0"/>
              <a:t>аргументы автора, используемые им для доказательства основной мысли.</a:t>
            </a:r>
          </a:p>
          <a:p>
            <a:pPr algn="ctr" eaLnBrk="1" hangingPunct="1"/>
            <a:endParaRPr lang="ru-RU" sz="4400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1"/>
            <a:ext cx="8856984" cy="64325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2400" i="1" dirty="0"/>
          </a:p>
          <a:p>
            <a:pPr indent="442913" algn="ctr"/>
            <a:r>
              <a:rPr lang="ru-RU" sz="2800" dirty="0" smtClean="0">
                <a:solidFill>
                  <a:srgbClr val="FF0000"/>
                </a:solidFill>
              </a:rPr>
              <a:t>Расположите  </a:t>
            </a:r>
            <a:r>
              <a:rPr lang="ru-RU" sz="2800" dirty="0">
                <a:solidFill>
                  <a:srgbClr val="FF0000"/>
                </a:solidFill>
              </a:rPr>
              <a:t>предложения в </a:t>
            </a:r>
            <a:r>
              <a:rPr lang="ru-RU" sz="2800" dirty="0" smtClean="0">
                <a:solidFill>
                  <a:srgbClr val="FF0000"/>
                </a:solidFill>
              </a:rPr>
              <a:t>такой последовательности</a:t>
            </a:r>
            <a:r>
              <a:rPr lang="ru-RU" sz="2800" dirty="0">
                <a:solidFill>
                  <a:srgbClr val="FF0000"/>
                </a:solidFill>
              </a:rPr>
              <a:t>, чтобы получился </a:t>
            </a:r>
            <a:r>
              <a:rPr lang="ru-RU" sz="2800" dirty="0" smtClean="0">
                <a:solidFill>
                  <a:srgbClr val="FF0000"/>
                </a:solidFill>
              </a:rPr>
              <a:t>текст</a:t>
            </a:r>
          </a:p>
          <a:p>
            <a:pPr indent="442913"/>
            <a:endParaRPr lang="ru-RU" sz="2400" dirty="0">
              <a:solidFill>
                <a:srgbClr val="FF0000"/>
              </a:solidFill>
            </a:endParaRPr>
          </a:p>
          <a:p>
            <a:pPr indent="442913"/>
            <a:r>
              <a:rPr lang="ru-RU" sz="2800" b="1" dirty="0"/>
              <a:t>(А)</a:t>
            </a:r>
            <a:r>
              <a:rPr lang="ru-RU" sz="2800" dirty="0"/>
              <a:t> Язык, слово объединяют многие поколения людей в их </a:t>
            </a:r>
            <a:r>
              <a:rPr lang="ru-RU" sz="2800" dirty="0" err="1" smtClean="0"/>
              <a:t>ист</a:t>
            </a:r>
            <a:r>
              <a:rPr lang="ru-RU" sz="2800" dirty="0" smtClean="0"/>
              <a:t>..</a:t>
            </a:r>
            <a:r>
              <a:rPr lang="ru-RU" sz="2800" dirty="0" err="1" smtClean="0"/>
              <a:t>рическом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</a:t>
            </a:r>
            <a:r>
              <a:rPr lang="ru-RU" sz="2800" dirty="0" smtClean="0"/>
              <a:t>(</a:t>
            </a:r>
            <a:r>
              <a:rPr lang="ru-RU" sz="2800" dirty="0" err="1" smtClean="0"/>
              <a:t>с,сс</a:t>
            </a:r>
            <a:r>
              <a:rPr lang="ru-RU" sz="2800" dirty="0" smtClean="0"/>
              <a:t>)е</a:t>
            </a:r>
            <a:r>
              <a:rPr lang="ru-RU" sz="2800" dirty="0"/>
              <a:t>, сплачивают нацию, питают её самосознание и </a:t>
            </a:r>
            <a:r>
              <a:rPr lang="ru-RU" sz="2800" dirty="0" smtClean="0"/>
              <a:t>суверенность </a:t>
            </a:r>
            <a:r>
              <a:rPr lang="ru-RU" sz="2800" dirty="0"/>
              <a:t>в кругу других наций и народностей.</a:t>
            </a:r>
          </a:p>
          <a:p>
            <a:pPr indent="442913"/>
            <a:r>
              <a:rPr lang="ru-RU" sz="2800" b="1" dirty="0"/>
              <a:t>(Б)</a:t>
            </a:r>
            <a:r>
              <a:rPr lang="ru-RU" sz="2800" dirty="0"/>
              <a:t> </a:t>
            </a:r>
            <a:r>
              <a:rPr lang="ru-RU" sz="2800" dirty="0" smtClean="0"/>
              <a:t>«(В)начале </a:t>
            </a:r>
            <a:r>
              <a:rPr lang="ru-RU" sz="2800" dirty="0"/>
              <a:t>было слово», - сказано в </a:t>
            </a:r>
            <a:r>
              <a:rPr lang="ru-RU" sz="2800" dirty="0" err="1" smtClean="0"/>
              <a:t>Свяще</a:t>
            </a:r>
            <a:r>
              <a:rPr lang="ru-RU" sz="2800" dirty="0" smtClean="0"/>
              <a:t>(</a:t>
            </a:r>
            <a:r>
              <a:rPr lang="ru-RU" sz="2800" dirty="0" err="1" smtClean="0"/>
              <a:t>н,нн</a:t>
            </a:r>
            <a:r>
              <a:rPr lang="ru-RU" sz="2800" dirty="0" smtClean="0"/>
              <a:t>)ом </a:t>
            </a:r>
            <a:r>
              <a:rPr lang="ru-RU" sz="2800" dirty="0" err="1" smtClean="0"/>
              <a:t>писани</a:t>
            </a:r>
            <a:r>
              <a:rPr lang="ru-RU" sz="2800" dirty="0" smtClean="0"/>
              <a:t>.. .</a:t>
            </a:r>
            <a:endParaRPr lang="ru-RU" sz="2800" dirty="0"/>
          </a:p>
          <a:p>
            <a:pPr indent="442913"/>
            <a:r>
              <a:rPr lang="ru-RU" sz="2800" b="1" dirty="0"/>
              <a:t>(В) </a:t>
            </a:r>
            <a:r>
              <a:rPr lang="ru-RU" sz="2800" dirty="0"/>
              <a:t>Слово соединяет в себе всё, чем памятно для нас прошлое народа, чем дорого и свято его настоящее и чем отрадно ожидаемое будущее.</a:t>
            </a:r>
          </a:p>
          <a:p>
            <a:pPr indent="442913"/>
            <a:r>
              <a:rPr lang="ru-RU" sz="2800" b="1" dirty="0"/>
              <a:t>(Г) </a:t>
            </a:r>
            <a:r>
              <a:rPr lang="ru-RU" sz="2800" dirty="0"/>
              <a:t>И, значит, Слово </a:t>
            </a:r>
            <a:r>
              <a:rPr lang="ru-RU" sz="2800" dirty="0" smtClean="0"/>
              <a:t> недаром </a:t>
            </a:r>
            <a:r>
              <a:rPr lang="ru-RU" sz="2800" dirty="0" err="1" smtClean="0"/>
              <a:t>д..но</a:t>
            </a:r>
            <a:r>
              <a:rPr lang="ru-RU" sz="2800" dirty="0" smtClean="0"/>
              <a:t> </a:t>
            </a:r>
            <a:r>
              <a:rPr lang="ru-RU" sz="2800" dirty="0"/>
              <a:t>человеку</a:t>
            </a:r>
            <a:r>
              <a:rPr lang="ru-RU" sz="2800" dirty="0" smtClean="0"/>
              <a:t>.</a:t>
            </a:r>
          </a:p>
          <a:p>
            <a:pPr indent="442913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494387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717032"/>
            <a:ext cx="9148345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2.Укажите </a:t>
            </a:r>
            <a:r>
              <a:rPr lang="ru-RU" sz="3200" b="1" i="1" dirty="0">
                <a:solidFill>
                  <a:srgbClr val="FF0000"/>
                </a:solidFill>
              </a:rPr>
              <a:t>лишнее слово в </a:t>
            </a:r>
            <a:r>
              <a:rPr lang="ru-RU" sz="3200" b="1" i="1" dirty="0" smtClean="0">
                <a:solidFill>
                  <a:srgbClr val="FF0000"/>
                </a:solidFill>
              </a:rPr>
              <a:t>ряду синонимов:</a:t>
            </a:r>
          </a:p>
          <a:p>
            <a:pPr marL="514350" indent="-514350" algn="ctr">
              <a:buAutoNum type="arabicParenR"/>
            </a:pPr>
            <a:r>
              <a:rPr lang="ru-RU" sz="3200" dirty="0" smtClean="0"/>
              <a:t>суверенность                  </a:t>
            </a:r>
          </a:p>
          <a:p>
            <a:pPr marL="514350" indent="-514350" algn="ctr">
              <a:buAutoNum type="arabicParenR"/>
            </a:pPr>
            <a:r>
              <a:rPr lang="ru-RU" sz="3200" dirty="0" smtClean="0"/>
              <a:t>разъединённость</a:t>
            </a:r>
          </a:p>
          <a:p>
            <a:pPr algn="ctr"/>
            <a:r>
              <a:rPr lang="ru-RU" sz="3200" dirty="0"/>
              <a:t>3</a:t>
            </a:r>
            <a:r>
              <a:rPr lang="ru-RU" sz="3200" dirty="0" smtClean="0"/>
              <a:t>) независимость                </a:t>
            </a:r>
          </a:p>
          <a:p>
            <a:pPr algn="ctr"/>
            <a:r>
              <a:rPr lang="ru-RU" sz="3200" dirty="0" smtClean="0"/>
              <a:t>4) автономность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41388" y="332656"/>
            <a:ext cx="3630812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Задания</a:t>
            </a:r>
            <a:endParaRPr lang="ru-RU" sz="5400" b="1" cap="none" spc="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4065" y="1772816"/>
            <a:ext cx="7065457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</a:rPr>
              <a:t>1.Выберите вариант ответа:</a:t>
            </a:r>
          </a:p>
          <a:p>
            <a:pPr algn="ctr"/>
            <a:r>
              <a:rPr lang="ru-RU" sz="3200" b="1" dirty="0"/>
              <a:t>1) </a:t>
            </a:r>
            <a:r>
              <a:rPr lang="ru-RU" sz="3200" dirty="0"/>
              <a:t>БГАВ                 </a:t>
            </a:r>
            <a:r>
              <a:rPr lang="ru-RU" sz="3200" b="1" dirty="0"/>
              <a:t>3) </a:t>
            </a:r>
            <a:r>
              <a:rPr lang="ru-RU" sz="3200" dirty="0"/>
              <a:t>АВБГ</a:t>
            </a:r>
          </a:p>
          <a:p>
            <a:pPr algn="ctr"/>
            <a:r>
              <a:rPr lang="ru-RU" sz="3200" b="1" dirty="0"/>
              <a:t>2) </a:t>
            </a:r>
            <a:r>
              <a:rPr lang="ru-RU" sz="3200" dirty="0"/>
              <a:t>ГАВБ                 </a:t>
            </a:r>
            <a:r>
              <a:rPr lang="ru-RU" sz="3200" b="1" dirty="0"/>
              <a:t>4) </a:t>
            </a:r>
            <a:r>
              <a:rPr lang="ru-RU" sz="3200" dirty="0"/>
              <a:t>ВБГА</a:t>
            </a:r>
          </a:p>
        </p:txBody>
      </p:sp>
    </p:spTree>
    <p:extLst>
      <p:ext uri="{BB962C8B-B14F-4D97-AF65-F5344CB8AC3E}">
        <p14:creationId xmlns:p14="http://schemas.microsoft.com/office/powerpoint/2010/main" val="2619000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764704"/>
            <a:ext cx="8856984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</a:rPr>
              <a:t>4. Какой частью речи являются слова прошлое, настоящее, будущее в предложении В</a:t>
            </a:r>
            <a:r>
              <a:rPr lang="ru-RU" sz="3200" b="1" i="1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endParaRPr lang="ru-RU" sz="3200" b="1" i="1" dirty="0">
              <a:solidFill>
                <a:srgbClr val="FF0000"/>
              </a:solidFill>
            </a:endParaRPr>
          </a:p>
          <a:p>
            <a:r>
              <a:rPr lang="ru-RU" sz="3200" dirty="0"/>
              <a:t>	</a:t>
            </a:r>
            <a:r>
              <a:rPr lang="ru-RU" sz="3200" b="1" dirty="0"/>
              <a:t>1) </a:t>
            </a:r>
            <a:r>
              <a:rPr lang="ru-RU" sz="3200" dirty="0"/>
              <a:t>именами существительными</a:t>
            </a:r>
          </a:p>
          <a:p>
            <a:r>
              <a:rPr lang="ru-RU" sz="3200" dirty="0"/>
              <a:t>	</a:t>
            </a:r>
            <a:r>
              <a:rPr lang="ru-RU" sz="3200" b="1" dirty="0"/>
              <a:t>2)</a:t>
            </a:r>
            <a:r>
              <a:rPr lang="ru-RU" sz="3200" dirty="0"/>
              <a:t> причастиями</a:t>
            </a:r>
          </a:p>
          <a:p>
            <a:r>
              <a:rPr lang="ru-RU" sz="3200" dirty="0"/>
              <a:t>	</a:t>
            </a:r>
            <a:r>
              <a:rPr lang="ru-RU" sz="3200" b="1" dirty="0"/>
              <a:t>3)</a:t>
            </a:r>
            <a:r>
              <a:rPr lang="ru-RU" sz="3200" dirty="0"/>
              <a:t> словами категории </a:t>
            </a:r>
            <a:r>
              <a:rPr lang="ru-RU" sz="3200" dirty="0" smtClean="0"/>
              <a:t>состояния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870097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786687" cy="45862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     Это преобразование, при котором  текст заменяется более кратким по объему изложением.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    </a:t>
            </a:r>
            <a:r>
              <a:rPr lang="ru-RU" sz="3600" i="1" dirty="0" smtClean="0">
                <a:solidFill>
                  <a:schemeClr val="tx1"/>
                </a:solidFill>
              </a:rPr>
              <a:t>При этом не допускаются смысловые  искажения и утрата </a:t>
            </a:r>
            <a:r>
              <a:rPr lang="ru-RU" sz="3600" b="1" i="1" u="sng" dirty="0" smtClean="0">
                <a:solidFill>
                  <a:schemeClr val="tx1"/>
                </a:solidFill>
              </a:rPr>
              <a:t>значимых положений</a:t>
            </a:r>
            <a:r>
              <a:rPr lang="ru-RU" sz="3600" i="1" dirty="0" smtClean="0">
                <a:solidFill>
                  <a:schemeClr val="tx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dirty="0" smtClean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611560" y="260649"/>
          <a:ext cx="784887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6171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Прочитайте </a:t>
            </a:r>
            <a:r>
              <a:rPr lang="ru-RU" sz="2000" b="1" i="1" dirty="0">
                <a:solidFill>
                  <a:srgbClr val="FF0000"/>
                </a:solidFill>
              </a:rPr>
              <a:t>текст нашего современника, </a:t>
            </a:r>
            <a:endParaRPr lang="en-US" sz="20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литературоведа </a:t>
            </a:r>
            <a:r>
              <a:rPr lang="ru-RU" sz="2000" b="1" i="1" dirty="0">
                <a:solidFill>
                  <a:srgbClr val="FF0000"/>
                </a:solidFill>
              </a:rPr>
              <a:t>С. Гиндина.</a:t>
            </a:r>
          </a:p>
          <a:p>
            <a:pPr indent="354013" algn="just"/>
            <a:r>
              <a:rPr lang="ru-RU" sz="2400" i="1" dirty="0"/>
              <a:t>Дмитрий Сергеевич Лихачёв – единственное и неповторимое явление русской истории и культуры. Судьба провела его почти через весь </a:t>
            </a:r>
            <a:r>
              <a:rPr lang="en-US" sz="2400" i="1" dirty="0" smtClean="0"/>
              <a:t>XX </a:t>
            </a:r>
            <a:r>
              <a:rPr lang="ru-RU" sz="2400" i="1" dirty="0" smtClean="0"/>
              <a:t>век</a:t>
            </a:r>
            <a:r>
              <a:rPr lang="ru-RU" sz="2400" i="1" dirty="0"/>
              <a:t>, сквозь все его эпохи и сломы. На этом пути его не миновала, пожалуй, ни одна из бед, выпавших нашему народу: тюрьма, лагерь, ленинградская блокада, безвременные утраты близких. Совесть, вера и нравственная сила помогли ему выстоять. Он не только не сломился, а совершил предназначенное, открыв для современников мир древнерусской  литературы, создав большую научную школу.</a:t>
            </a:r>
          </a:p>
          <a:p>
            <a:pPr indent="354013" algn="just"/>
            <a:r>
              <a:rPr lang="ru-RU" sz="2400" i="1" dirty="0"/>
              <a:t>Но значение Д.С. Лихачёва шире даже его научного подвига. Ум, наблюдательность, внутренняя дисциплина не дали ему растерять увиденное и пережитое, а дар слова и дар общения с людьми в конце жизни позволили поведать людям о своём веке. </a:t>
            </a:r>
          </a:p>
        </p:txBody>
      </p:sp>
    </p:spTree>
    <p:extLst>
      <p:ext uri="{BB962C8B-B14F-4D97-AF65-F5344CB8AC3E}">
        <p14:creationId xmlns:p14="http://schemas.microsoft.com/office/powerpoint/2010/main" val="42896770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6370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Задания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	1.В каком предложении содержится ответ на вопрос: «Почему Дмитрий Сергеевич Лихачёв- единственное и неповторимое явление русской истории и культуры</a:t>
            </a:r>
            <a:r>
              <a:rPr lang="ru-RU" sz="2400" dirty="0" smtClean="0"/>
              <a:t>?»</a:t>
            </a:r>
          </a:p>
          <a:p>
            <a:endParaRPr lang="ru-RU" sz="2400" dirty="0"/>
          </a:p>
          <a:p>
            <a:r>
              <a:rPr lang="ru-RU" sz="2400" dirty="0"/>
              <a:t>	</a:t>
            </a:r>
            <a:r>
              <a:rPr lang="ru-RU" sz="2400" i="1" dirty="0">
                <a:solidFill>
                  <a:srgbClr val="FF0000"/>
                </a:solidFill>
              </a:rPr>
              <a:t>А. </a:t>
            </a:r>
            <a:r>
              <a:rPr lang="ru-RU" sz="2400" i="1" dirty="0"/>
              <a:t>Судьба провела его почти через весь 20 век, сквозь все эпохи и сломы.</a:t>
            </a:r>
          </a:p>
          <a:p>
            <a:r>
              <a:rPr lang="ru-RU" sz="2400" i="1" dirty="0"/>
              <a:t>	</a:t>
            </a:r>
            <a:r>
              <a:rPr lang="ru-RU" sz="2400" i="1" dirty="0">
                <a:solidFill>
                  <a:srgbClr val="FF0000"/>
                </a:solidFill>
              </a:rPr>
              <a:t>Б. </a:t>
            </a:r>
            <a:r>
              <a:rPr lang="ru-RU" sz="2400" i="1" dirty="0"/>
              <a:t>Совесть, вера и нравственная сила помогли ему выстоять.</a:t>
            </a:r>
          </a:p>
          <a:p>
            <a:r>
              <a:rPr lang="ru-RU" sz="2400" i="1" dirty="0"/>
              <a:t>	</a:t>
            </a:r>
            <a:r>
              <a:rPr lang="ru-RU" sz="2400" i="1" dirty="0">
                <a:solidFill>
                  <a:srgbClr val="FF0000"/>
                </a:solidFill>
              </a:rPr>
              <a:t>В. </a:t>
            </a:r>
            <a:r>
              <a:rPr lang="ru-RU" sz="2400" i="1" dirty="0"/>
              <a:t>Он не только не сломился, а совершил предназначенное, открыв для современников мир древнерусской литературы, создав большую научную школу.</a:t>
            </a:r>
          </a:p>
          <a:p>
            <a:r>
              <a:rPr lang="ru-RU" sz="2400" dirty="0"/>
              <a:t>	</a:t>
            </a:r>
            <a:r>
              <a:rPr lang="ru-RU" sz="2400" i="1" dirty="0">
                <a:solidFill>
                  <a:srgbClr val="FF0000"/>
                </a:solidFill>
              </a:rPr>
              <a:t>Г. </a:t>
            </a:r>
            <a:r>
              <a:rPr lang="ru-RU" sz="2400" i="1" dirty="0"/>
              <a:t>Ум, наблюдательность, внутренняя дисциплина не дали ему растерять увиденное и пережитое, а дар слова и дар общения с людьми в конце жизни позволили поведать людям о своём веке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600711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5693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900113" algn="ctr"/>
            <a:r>
              <a:rPr lang="ru-RU" sz="2800" b="1" dirty="0">
                <a:solidFill>
                  <a:srgbClr val="FF0000"/>
                </a:solidFill>
              </a:rPr>
              <a:t>Задания</a:t>
            </a:r>
            <a:endParaRPr lang="ru-RU" sz="2800" dirty="0">
              <a:solidFill>
                <a:srgbClr val="FF0000"/>
              </a:solidFill>
            </a:endParaRPr>
          </a:p>
          <a:p>
            <a:pPr indent="900113" algn="just"/>
            <a:r>
              <a:rPr lang="ru-RU" sz="2800" dirty="0" smtClean="0"/>
              <a:t>2.Озаглавьте </a:t>
            </a:r>
            <a:r>
              <a:rPr lang="ru-RU" sz="2800" dirty="0"/>
              <a:t>текст.</a:t>
            </a:r>
          </a:p>
          <a:p>
            <a:pPr indent="900113" algn="just"/>
            <a:r>
              <a:rPr lang="ru-RU" sz="2800" dirty="0"/>
              <a:t>3.Проведите лингвистический эксперимент: замените в первом предложении слово явление синонимом. Произошли ли какие-нибудь изменения в интерпретации основной идеи текста С. Гиндина?</a:t>
            </a:r>
          </a:p>
          <a:p>
            <a:pPr indent="900113" algn="just"/>
            <a:r>
              <a:rPr lang="ru-RU" sz="2800" dirty="0"/>
              <a:t>4.Найдите и выпишите ключевые слова и словосочетания.</a:t>
            </a:r>
          </a:p>
          <a:p>
            <a:pPr indent="900113" algn="just"/>
            <a:r>
              <a:rPr lang="ru-RU" sz="2800" dirty="0"/>
              <a:t>5.В предложениях 3 и 4 замените ряд однородных членов обобщающим наименованием. Привело ли это к искажению основной информации?</a:t>
            </a:r>
          </a:p>
        </p:txBody>
      </p:sp>
    </p:spTree>
    <p:extLst>
      <p:ext uri="{BB962C8B-B14F-4D97-AF65-F5344CB8AC3E}">
        <p14:creationId xmlns:p14="http://schemas.microsoft.com/office/powerpoint/2010/main" val="12570530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640960" cy="5544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/>
              <a:t>6. Напишите сжатое изложение, продолжив </a:t>
            </a:r>
            <a:r>
              <a:rPr lang="ru-RU" sz="3200" b="1" dirty="0" smtClean="0"/>
              <a:t>текст</a:t>
            </a:r>
            <a:endParaRPr lang="en-US" sz="3200" b="1" dirty="0" smtClean="0"/>
          </a:p>
          <a:p>
            <a:pPr algn="just"/>
            <a:endParaRPr lang="ru-RU" sz="3200" b="1" dirty="0">
              <a:solidFill>
                <a:srgbClr val="FF0000"/>
              </a:solidFill>
            </a:endParaRPr>
          </a:p>
          <a:p>
            <a:pPr indent="530225" algn="just"/>
            <a:r>
              <a:rPr lang="ru-RU" sz="2800" i="1" dirty="0">
                <a:solidFill>
                  <a:srgbClr val="FF0000"/>
                </a:solidFill>
              </a:rPr>
              <a:t>Дмитрий Сергеевич Лихачёв </a:t>
            </a:r>
            <a:r>
              <a:rPr lang="ru-RU" sz="2800" i="1" dirty="0"/>
              <a:t>(кем является для русской культуры и истории?).</a:t>
            </a:r>
          </a:p>
          <a:p>
            <a:pPr indent="530225" algn="just"/>
            <a:r>
              <a:rPr lang="ru-RU" sz="2800" i="1" dirty="0">
                <a:solidFill>
                  <a:srgbClr val="FF0000"/>
                </a:solidFill>
              </a:rPr>
              <a:t>Совесть, вера и нравственная сила помогли ему пережить</a:t>
            </a:r>
            <a:r>
              <a:rPr lang="ru-RU" sz="2800" i="1" dirty="0"/>
              <a:t> </a:t>
            </a:r>
            <a:r>
              <a:rPr lang="ru-RU" sz="2800" i="1" dirty="0" smtClean="0"/>
              <a:t>(назовите </a:t>
            </a:r>
            <a:r>
              <a:rPr lang="ru-RU" sz="2800" i="1" dirty="0"/>
              <a:t>обобщающим понятием все беды, которые выпали на голову учёного).</a:t>
            </a:r>
          </a:p>
          <a:p>
            <a:pPr indent="530225" algn="just"/>
            <a:r>
              <a:rPr lang="ru-RU" sz="2800" i="1" dirty="0">
                <a:solidFill>
                  <a:srgbClr val="FF0000"/>
                </a:solidFill>
              </a:rPr>
              <a:t>Однако он не только не сломился, но и совершил предназначенное </a:t>
            </a:r>
            <a:r>
              <a:rPr lang="ru-RU" sz="2800" i="1" dirty="0"/>
              <a:t>(что сделал учёный?) </a:t>
            </a:r>
            <a:r>
              <a:rPr lang="ru-RU" sz="2800" i="1" dirty="0">
                <a:solidFill>
                  <a:srgbClr val="FF0000"/>
                </a:solidFill>
              </a:rPr>
              <a:t>и поведал людям о своём веке. </a:t>
            </a:r>
          </a:p>
        </p:txBody>
      </p:sp>
    </p:spTree>
    <p:extLst>
      <p:ext uri="{BB962C8B-B14F-4D97-AF65-F5344CB8AC3E}">
        <p14:creationId xmlns:p14="http://schemas.microsoft.com/office/powerpoint/2010/main" val="18440246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sz="quarter" idx="13"/>
          </p:nvPr>
        </p:nvSpPr>
        <p:spPr>
          <a:xfrm>
            <a:off x="323528" y="2071688"/>
            <a:ext cx="8568952" cy="35718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14400" indent="-914400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endParaRPr lang="ru-RU" sz="4400" b="1" dirty="0" smtClean="0"/>
          </a:p>
          <a:p>
            <a:pPr marL="914400" indent="-914400" algn="ctr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sz="4400" b="1" dirty="0" smtClean="0"/>
              <a:t>Исключение  </a:t>
            </a:r>
          </a:p>
          <a:p>
            <a:pPr marL="914400" indent="-914400" algn="ctr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sz="4400" b="1" dirty="0" smtClean="0"/>
              <a:t>Обобщение(объединение)</a:t>
            </a:r>
          </a:p>
          <a:p>
            <a:pPr marL="914400" indent="-914400" algn="ctr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ru-RU" sz="4400" b="1" dirty="0"/>
              <a:t>З</a:t>
            </a:r>
            <a:r>
              <a:rPr lang="ru-RU" sz="4400" b="1" dirty="0" smtClean="0"/>
              <a:t>амена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755576" y="0"/>
            <a:ext cx="7848872" cy="1988840"/>
            <a:chOff x="0" y="-616724"/>
            <a:chExt cx="7848872" cy="223224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-328691"/>
              <a:ext cx="7848872" cy="1728192"/>
            </a:xfrm>
            <a:prstGeom prst="roundRect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36005" y="-616724"/>
              <a:ext cx="7704856" cy="22322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kern="1200" dirty="0" smtClean="0"/>
                <a:t>Приемы компрессии (сжатия текста)</a:t>
              </a:r>
              <a:endParaRPr lang="ru-RU" sz="5400" kern="1200" dirty="0"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8208912" cy="46805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sz="2400" dirty="0" smtClean="0"/>
              <a:t>вводные слова;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однородные члены предложения;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повторы;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однотипные примеры;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риторические вопросы и восклицания;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цитаты;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детали, которые не влияют на ход авторской мысли;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/>
              <a:t>п</a:t>
            </a:r>
            <a:r>
              <a:rPr lang="ru-RU" sz="2400" smtClean="0"/>
              <a:t>ояснения</a:t>
            </a:r>
            <a:r>
              <a:rPr lang="ru-RU" sz="2400" dirty="0" smtClean="0"/>
              <a:t>,  рассуждения,  </a:t>
            </a:r>
            <a:r>
              <a:rPr lang="ru-RU" sz="2400" dirty="0" smtClean="0"/>
              <a:t>описания;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слова, предложения, которые могут быть удалены без ущерба для содержания.</a:t>
            </a: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611560" y="188640"/>
          <a:ext cx="784887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474" y="476672"/>
            <a:ext cx="8064896" cy="16561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sz="4400" dirty="0" smtClean="0"/>
              <a:t>Исключение подробностей, деталей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19144" y="2492896"/>
            <a:ext cx="7992888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Чем бы современный школьник ни занимался в будущем – медициной, экономикой, техникой, он может и должен представить себя за компьютером.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17410" y="4653136"/>
            <a:ext cx="8064896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Чем бы современный школьник ни занимался в будущем, он может и должен представить себя за компьютером.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524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7281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3200" dirty="0" smtClean="0"/>
              <a:t>Попробуйте изменить фрагмент исходного текста, исключив однородные члены при обобщающем слове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420888"/>
            <a:ext cx="8640961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600" i="1" dirty="0" smtClean="0"/>
              <a:t>Есть люди, которым всё всегда ясно. Они, по их мнению, лучше всех разбираются в политике, медицине, образовании – короче говоря, в любых областях человеческого знания и деятельности.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363928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243" y="3852049"/>
            <a:ext cx="83192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</a:rPr>
              <a:t>Есть люди, которым всё всегда ясно. Они, по их мнению, лучше всех разбираются в любых областях человеческого знания и деятельности.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7" y="692696"/>
            <a:ext cx="8424938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i="1" dirty="0" smtClean="0"/>
              <a:t>Есть люди, которым всё всегда ясно. Они, по их мнению, лучше всех разбираются в политике, медицине, образовании – короче говоря, в любых областях человеческого знания и деятельности.</a:t>
            </a:r>
            <a:endParaRPr lang="ru-RU" sz="32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55777" y="1"/>
            <a:ext cx="38164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Проверим!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3030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Содержимое 2"/>
          <p:cNvSpPr>
            <a:spLocks noGrp="1"/>
          </p:cNvSpPr>
          <p:nvPr>
            <p:ph sz="quarter" idx="13"/>
          </p:nvPr>
        </p:nvSpPr>
        <p:spPr>
          <a:xfrm>
            <a:off x="251520" y="2348880"/>
            <a:ext cx="8568952" cy="33123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" indent="0" eaLnBrk="1" hangingPunct="1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части предложений;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конкретные, единичные факты, события, явления;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ряд предложений, связанных одной мыслью.</a:t>
            </a:r>
          </a:p>
          <a:p>
            <a:pPr eaLnBrk="1" hangingPunct="1"/>
            <a:endParaRPr lang="ru-RU" sz="4000" dirty="0" smtClean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755576" y="260648"/>
          <a:ext cx="7848872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74360" cy="17281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Обобщение конкретных, единичных явлений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420888"/>
            <a:ext cx="8461448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Однажды Анну Павлову в свой дворец пригласил сам Оскар </a:t>
            </a:r>
            <a:r>
              <a:rPr lang="en-US" sz="2800" dirty="0" smtClean="0"/>
              <a:t>II</a:t>
            </a:r>
            <a:r>
              <a:rPr lang="ru-RU" sz="2800" dirty="0" smtClean="0"/>
              <a:t>, шведский король. Каково же было изумление труппы, когда за дочкой бедной прачки приехала роскошная дворцовая карета.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437112"/>
            <a:ext cx="828092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Оскар </a:t>
            </a:r>
            <a:r>
              <a:rPr lang="en-US" sz="2800" dirty="0" smtClean="0">
                <a:solidFill>
                  <a:srgbClr val="FF0000"/>
                </a:solidFill>
              </a:rPr>
              <a:t>II</a:t>
            </a:r>
            <a:r>
              <a:rPr lang="ru-RU" sz="2800" dirty="0" smtClean="0">
                <a:solidFill>
                  <a:srgbClr val="FF0000"/>
                </a:solidFill>
              </a:rPr>
              <a:t>, шведский король, прислал за Анной Павловой роскошную карету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8943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621</TotalTime>
  <Words>998</Words>
  <Application>Microsoft Office PowerPoint</Application>
  <PresentationFormat>Экран (4:3)</PresentationFormat>
  <Paragraphs>102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Исключение подробностей, деталей</vt:lpstr>
      <vt:lpstr>Попробуйте изменить фрагмент исходного текста, исключив однородные члены при обобщающем слове</vt:lpstr>
      <vt:lpstr>Презентация PowerPoint</vt:lpstr>
      <vt:lpstr>Презентация PowerPoint</vt:lpstr>
      <vt:lpstr>Обобщение конкретных, единичных явлений</vt:lpstr>
      <vt:lpstr>Попробуйте изменить фрагмент исходного текста, заменив однородные члены обобщающим наименованием</vt:lpstr>
      <vt:lpstr>Презентация PowerPoint</vt:lpstr>
      <vt:lpstr>Презентация PowerPoint</vt:lpstr>
      <vt:lpstr>Сочетание исключения и обобщения (замена, упрощение)</vt:lpstr>
      <vt:lpstr>Попробуйте изменить фрагмент исходного текста, заменив предложение или его части указательным местоимением</vt:lpstr>
      <vt:lpstr>Презентация PowerPoint</vt:lpstr>
      <vt:lpstr>Что нельзя удалять 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Сжатие текста</dc:title>
  <dc:creator>роро</dc:creator>
  <cp:lastModifiedBy>user</cp:lastModifiedBy>
  <cp:revision>53</cp:revision>
  <dcterms:created xsi:type="dcterms:W3CDTF">2011-01-21T12:52:21Z</dcterms:created>
  <dcterms:modified xsi:type="dcterms:W3CDTF">2014-09-25T13:03:02Z</dcterms:modified>
</cp:coreProperties>
</file>